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70" r:id="rId5"/>
    <p:sldId id="271" r:id="rId6"/>
    <p:sldId id="265" r:id="rId7"/>
    <p:sldId id="261" r:id="rId8"/>
    <p:sldId id="282" r:id="rId9"/>
    <p:sldId id="281" r:id="rId10"/>
    <p:sldId id="279" r:id="rId11"/>
    <p:sldId id="289" r:id="rId12"/>
    <p:sldId id="287" r:id="rId13"/>
    <p:sldId id="285" r:id="rId14"/>
    <p:sldId id="283" r:id="rId15"/>
    <p:sldId id="293" r:id="rId16"/>
    <p:sldId id="291" r:id="rId17"/>
    <p:sldId id="294" r:id="rId18"/>
    <p:sldId id="268" r:id="rId19"/>
    <p:sldId id="264" r:id="rId20"/>
    <p:sldId id="276" r:id="rId21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</c:v>
                </c:pt>
              </c:strCache>
            </c:strRef>
          </c:tx>
          <c:explosion val="25"/>
          <c:dPt>
            <c:idx val="0"/>
            <c:bubble3D val="0"/>
            <c:explosion val="34"/>
            <c:extLst xmlns:c16r2="http://schemas.microsoft.com/office/drawing/2015/06/chart">
              <c:ext xmlns:c16="http://schemas.microsoft.com/office/drawing/2014/chart" uri="{C3380CC4-5D6E-409C-BE32-E72D297353CC}">
                <c16:uniqueId val="{00000002-ABD4-4C4D-9799-6D238D96DB8B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BD4-4C4D-9799-6D238D96DB8B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6D7-46F1-A932-EC2C7CB177D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6D7-46F1-A932-EC2C7CB177D5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D4-4C4D-9799-6D238D96DB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ln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 rot="0" vert="horz"/>
        <a:lstStyle/>
        <a:p>
          <a:pPr>
            <a:defRPr/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</c:v>
                </c:pt>
              </c:strCache>
            </c:strRef>
          </c:tx>
          <c:explosion val="25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07E-49E8-A212-01CE490BC18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E61-4359-B365-2E42D2D7F02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E61-4359-B365-2E42D2D7F02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E61-4359-B365-2E42D2D7F02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5547451274981"/>
                      <c:h val="0.163349215238819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7E-49E8-A212-01CE490BC184}"/>
                </c:ext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7E-49E8-A212-01CE490BC1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explosion val="13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B80-40E9-AA3C-BB0E2317C2BC}"/>
              </c:ext>
            </c:extLst>
          </c:dPt>
          <c:dPt>
            <c:idx val="1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2-8B80-40E9-AA3C-BB0E2317C2B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2DB-4337-A011-1A7044E0B54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2DB-4337-A011-1A7044E0B546}"/>
              </c:ext>
            </c:extLst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Затрудняюсь ответить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80-40E9-AA3C-BB0E2317C2B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5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1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90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22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7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72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4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7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9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0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5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1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6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8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7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40FD-7761-41A5-A763-A77DB6248086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0DD7AA-C15C-4AB8-A914-C3D69C6F0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9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371" y="443210"/>
            <a:ext cx="8321039" cy="566820"/>
          </a:xfrm>
        </p:spPr>
        <p:txBody>
          <a:bodyPr/>
          <a:lstStyle/>
          <a:p>
            <a:pPr algn="ctr"/>
            <a:r>
              <a:rPr lang="ru-RU" sz="2800" dirty="0" smtClean="0"/>
              <a:t>«Здоровое питание – успешное образование»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0372" y="273584"/>
            <a:ext cx="8131628" cy="6510937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                                      «Школьная инициатива»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500" dirty="0" smtClean="0">
                <a:solidFill>
                  <a:schemeClr val="tx1"/>
                </a:solidFill>
              </a:rPr>
              <a:t>Проект разработан обучающимися </a:t>
            </a:r>
            <a:r>
              <a:rPr lang="ru-RU" sz="1500" dirty="0">
                <a:solidFill>
                  <a:schemeClr val="tx1"/>
                </a:solidFill>
              </a:rPr>
              <a:t>9</a:t>
            </a:r>
            <a:r>
              <a:rPr lang="ru-RU" sz="1500" dirty="0" smtClean="0">
                <a:solidFill>
                  <a:schemeClr val="tx1"/>
                </a:solidFill>
              </a:rPr>
              <a:t> класса «А» МОУ «Гимназия №2»:</a:t>
            </a:r>
          </a:p>
          <a:p>
            <a:pPr algn="r"/>
            <a:r>
              <a:rPr lang="ru-RU" sz="1500" dirty="0" err="1" smtClean="0">
                <a:solidFill>
                  <a:schemeClr val="tx1"/>
                </a:solidFill>
              </a:rPr>
              <a:t>Петрухно</a:t>
            </a:r>
            <a:r>
              <a:rPr lang="ru-RU" sz="1500" dirty="0" smtClean="0">
                <a:solidFill>
                  <a:schemeClr val="tx1"/>
                </a:solidFill>
              </a:rPr>
              <a:t> Михаил Евгеньевич, </a:t>
            </a:r>
            <a:r>
              <a:rPr lang="ru-RU" sz="1500" dirty="0" err="1" smtClean="0">
                <a:solidFill>
                  <a:schemeClr val="tx1"/>
                </a:solidFill>
              </a:rPr>
              <a:t>Каретникова</a:t>
            </a:r>
            <a:r>
              <a:rPr lang="ru-RU" sz="1500" dirty="0" smtClean="0">
                <a:solidFill>
                  <a:schemeClr val="tx1"/>
                </a:solidFill>
              </a:rPr>
              <a:t> Дарья Леонидовна,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</a:rPr>
              <a:t>Дьякова Кира Дмитриевна, Фролов Тимофей Денисович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</a:rPr>
              <a:t>Куратор проекта </a:t>
            </a:r>
            <a:r>
              <a:rPr lang="ru-RU" sz="1500" dirty="0" err="1" smtClean="0">
                <a:solidFill>
                  <a:schemeClr val="tx1"/>
                </a:solidFill>
              </a:rPr>
              <a:t>Сизова</a:t>
            </a:r>
            <a:r>
              <a:rPr lang="ru-RU" sz="1500" dirty="0" smtClean="0">
                <a:solidFill>
                  <a:schemeClr val="tx1"/>
                </a:solidFill>
              </a:rPr>
              <a:t> Татьяна Ивановна, </a:t>
            </a:r>
          </a:p>
          <a:p>
            <a:pPr algn="r"/>
            <a:r>
              <a:rPr lang="ru-RU" sz="1500" dirty="0" smtClean="0">
                <a:solidFill>
                  <a:schemeClr val="tx1"/>
                </a:solidFill>
              </a:rPr>
              <a:t>классный руководитель </a:t>
            </a:r>
            <a:r>
              <a:rPr lang="ru-RU" sz="1500" dirty="0">
                <a:solidFill>
                  <a:schemeClr val="tx1"/>
                </a:solidFill>
              </a:rPr>
              <a:t>9</a:t>
            </a:r>
            <a:r>
              <a:rPr lang="ru-RU" sz="1500" dirty="0" smtClean="0">
                <a:solidFill>
                  <a:schemeClr val="tx1"/>
                </a:solidFill>
              </a:rPr>
              <a:t> класса «А»</a:t>
            </a:r>
            <a:endParaRPr lang="ru-RU" sz="15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42956"/>
            <a:ext cx="1364198" cy="173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8"/>
          <a:stretch/>
        </p:blipFill>
        <p:spPr>
          <a:xfrm>
            <a:off x="3313957" y="1134155"/>
            <a:ext cx="5175483" cy="32330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367212"/>
            <a:ext cx="12009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общеобразовательное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«Гимназия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№2»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Кимры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0864" y="142956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35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ректор\Downloads\Ракурс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4" y="137103"/>
            <a:ext cx="5706367" cy="427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иректор\Desktop\Гимназия 2 Столовая Альбом\Альбом 2\Ракурс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06" y="2506437"/>
            <a:ext cx="5997573" cy="42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ректор\Downloads\Ракурс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5" y="150662"/>
            <a:ext cx="5557659" cy="41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иректор\Desktop\Гимназия 2 Столовая Альбом\Альбом 2\Ракурс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64" y="2400300"/>
            <a:ext cx="6078657" cy="43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8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ректор\Downloads\Ракурс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8" y="104574"/>
            <a:ext cx="5412282" cy="40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иректор\Desktop\Гимназия 2 Столовая Альбом\Альбом 2\Ракурс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83" y="2174950"/>
            <a:ext cx="6492233" cy="45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ректор\Downloads\Ракурс 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"/>
          <a:stretch/>
        </p:blipFill>
        <p:spPr bwMode="auto">
          <a:xfrm>
            <a:off x="348649" y="233430"/>
            <a:ext cx="7276794" cy="32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иректор\Desktop\Гимназия 2 Столовая Альбом\Альбом 2\Ракурс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00" y="3706587"/>
            <a:ext cx="9484743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ректор\Downloads\Ракурс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6" y="247600"/>
            <a:ext cx="7396351" cy="332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иректор\Desktop\Гимназия 2 Столовая Альбом\Альбом 2\Ракурс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01" y="3886200"/>
            <a:ext cx="10602636" cy="27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ректор\Downloads\Ракурс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70927"/>
            <a:ext cx="7584621" cy="34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иректор\Desktop\Гимназия 2 Столовая Альбом\Альбом 2\Ракурс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37" y="3763621"/>
            <a:ext cx="10158772" cy="27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3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ректор\Downloads\Ракурс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7" y="151560"/>
            <a:ext cx="7156200" cy="32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иректор\Desktop\Гимназия 2 Столовая Альбом\Альбом 2\Ракурс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6" y="3605388"/>
            <a:ext cx="10860641" cy="29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ГЭ\Desktop\gigien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2" t="-27472" r="-1616" b="6060"/>
          <a:stretch/>
        </p:blipFill>
        <p:spPr bwMode="auto">
          <a:xfrm>
            <a:off x="5862094" y="-1618218"/>
            <a:ext cx="6212884" cy="8476218"/>
          </a:xfrm>
          <a:prstGeom prst="snip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0" b="71026"/>
          <a:stretch/>
        </p:blipFill>
        <p:spPr bwMode="auto">
          <a:xfrm>
            <a:off x="9759305" y="365337"/>
            <a:ext cx="2136058" cy="147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EFA6~1\AppData\Local\Temp\Rar$DIa0.329\IMG_20231114_1341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3653" b="27797"/>
          <a:stretch/>
        </p:blipFill>
        <p:spPr bwMode="auto">
          <a:xfrm>
            <a:off x="130172" y="254442"/>
            <a:ext cx="5476684" cy="644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361526"/>
              </p:ext>
            </p:extLst>
          </p:nvPr>
        </p:nvGraphicFramePr>
        <p:xfrm>
          <a:off x="2754480" y="374523"/>
          <a:ext cx="6339049" cy="6394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7">
                  <a:extLst>
                    <a:ext uri="{9D8B030D-6E8A-4147-A177-3AD203B41FA5}">
                      <a16:colId xmlns:a16="http://schemas.microsoft.com/office/drawing/2014/main" xmlns="" val="1397257106"/>
                    </a:ext>
                  </a:extLst>
                </a:gridCol>
                <a:gridCol w="1753160">
                  <a:extLst>
                    <a:ext uri="{9D8B030D-6E8A-4147-A177-3AD203B41FA5}">
                      <a16:colId xmlns:a16="http://schemas.microsoft.com/office/drawing/2014/main" xmlns="" val="140660155"/>
                    </a:ext>
                  </a:extLst>
                </a:gridCol>
                <a:gridCol w="1032854">
                  <a:extLst>
                    <a:ext uri="{9D8B030D-6E8A-4147-A177-3AD203B41FA5}">
                      <a16:colId xmlns:a16="http://schemas.microsoft.com/office/drawing/2014/main" xmlns="" val="870755031"/>
                    </a:ext>
                  </a:extLst>
                </a:gridCol>
                <a:gridCol w="1635417">
                  <a:extLst>
                    <a:ext uri="{9D8B030D-6E8A-4147-A177-3AD203B41FA5}">
                      <a16:colId xmlns:a16="http://schemas.microsoft.com/office/drawing/2014/main" xmlns="" val="3518762605"/>
                    </a:ext>
                  </a:extLst>
                </a:gridCol>
                <a:gridCol w="1492741">
                  <a:extLst>
                    <a:ext uri="{9D8B030D-6E8A-4147-A177-3AD203B41FA5}">
                      <a16:colId xmlns:a16="http://schemas.microsoft.com/office/drawing/2014/main" xmlns="" val="315210128"/>
                    </a:ext>
                  </a:extLst>
                </a:gridCol>
              </a:tblGrid>
              <a:tr h="499222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наименования</a:t>
                      </a:r>
                    </a:p>
                    <a:p>
                      <a:r>
                        <a:rPr lang="ru-RU" sz="1050" dirty="0" smtClean="0"/>
                        <a:t>оборудования 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Ед. измерения\кол-во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стоимость</a:t>
                      </a:r>
                    </a:p>
                    <a:p>
                      <a:r>
                        <a:rPr lang="ru-RU" sz="1050" dirty="0" smtClean="0"/>
                        <a:t>1 </a:t>
                      </a:r>
                      <a:r>
                        <a:rPr lang="ru-RU" sz="1050" dirty="0" err="1" smtClean="0"/>
                        <a:t>ед</a:t>
                      </a:r>
                      <a:r>
                        <a:rPr lang="ru-RU" sz="1050" dirty="0" smtClean="0"/>
                        <a:t>, </a:t>
                      </a:r>
                      <a:r>
                        <a:rPr lang="ru-RU" sz="1050" dirty="0" err="1" smtClean="0"/>
                        <a:t>руб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общая стоимость, </a:t>
                      </a:r>
                      <a:r>
                        <a:rPr lang="ru-RU" sz="1050" dirty="0" err="1" smtClean="0"/>
                        <a:t>руб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447016"/>
                  </a:ext>
                </a:extLst>
              </a:tr>
              <a:tr h="54164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Косметический ремонт помещения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 </a:t>
                      </a:r>
                      <a:r>
                        <a:rPr lang="ru-RU" sz="1050" dirty="0" err="1" smtClean="0"/>
                        <a:t>шт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</a:rPr>
                        <a:t>кв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</a:rPr>
                        <a:t> 772,00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3392663"/>
                  </a:ext>
                </a:extLst>
              </a:tr>
              <a:tr h="38998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Светодиодные панели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16 </a:t>
                      </a:r>
                      <a:r>
                        <a:rPr lang="ru-RU" sz="1050" dirty="0" err="1" smtClean="0"/>
                        <a:t>шт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1200, 00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19 200,00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077237"/>
                  </a:ext>
                </a:extLst>
              </a:tr>
              <a:tr h="69330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Столешницы для обеденных столов и табуретов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42шт</a:t>
                      </a:r>
                    </a:p>
                    <a:p>
                      <a:r>
                        <a:rPr lang="ru-RU" sz="1050" dirty="0" smtClean="0"/>
                        <a:t>130шт.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2650,00</a:t>
                      </a:r>
                    </a:p>
                    <a:p>
                      <a:r>
                        <a:rPr lang="ru-RU" sz="1050" dirty="0" smtClean="0"/>
                        <a:t>300,00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111 300,00</a:t>
                      </a:r>
                    </a:p>
                    <a:p>
                      <a:r>
                        <a:rPr lang="ru-RU" sz="1050" dirty="0" smtClean="0"/>
                        <a:t>39 000,00</a:t>
                      </a:r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8566245"/>
                  </a:ext>
                </a:extLst>
              </a:tr>
              <a:tr h="38998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4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Дверь входная ПВХ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 </a:t>
                      </a:r>
                      <a:r>
                        <a:rPr lang="ru-RU" sz="1050" dirty="0" err="1" smtClean="0"/>
                        <a:t>шт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79268,00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79 268,00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9577112"/>
                  </a:ext>
                </a:extLst>
              </a:tr>
              <a:tr h="190659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Сантехническое оборудование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Раковина керамическая</a:t>
                      </a:r>
                      <a:r>
                        <a:rPr lang="ru-RU" sz="1050" baseline="0" dirty="0" smtClean="0"/>
                        <a:t> (6шт.), смеситель (6 шт.),экран для радиатора (16шт.), Электросушилка для рук (1 шт.)</a:t>
                      </a:r>
                      <a:endParaRPr lang="ru-RU" sz="1050" dirty="0" smtClean="0"/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14 400,00</a:t>
                      </a:r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r>
                        <a:rPr lang="ru-RU" sz="1050" dirty="0" smtClean="0"/>
                        <a:t>20400,00</a:t>
                      </a:r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r>
                        <a:rPr lang="ru-RU" sz="1050" dirty="0" smtClean="0"/>
                        <a:t>12800,00</a:t>
                      </a:r>
                    </a:p>
                    <a:p>
                      <a:endParaRPr lang="ru-RU" sz="1050" dirty="0" smtClean="0"/>
                    </a:p>
                    <a:p>
                      <a:endParaRPr lang="ru-RU" sz="1050" dirty="0" smtClean="0"/>
                    </a:p>
                    <a:p>
                      <a:r>
                        <a:rPr lang="ru-RU" sz="1050" dirty="0" smtClean="0"/>
                        <a:t>2500,00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50 100,00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0869846"/>
                  </a:ext>
                </a:extLst>
              </a:tr>
              <a:tr h="541645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6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Линолеум полукоммерческий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</a:t>
                      </a:r>
                      <a:r>
                        <a:rPr lang="en-US" sz="1050" dirty="0" smtClean="0"/>
                        <a:t>44</a:t>
                      </a:r>
                      <a:r>
                        <a:rPr lang="ru-RU" sz="1050" dirty="0" smtClean="0"/>
                        <a:t> </a:t>
                      </a:r>
                      <a:r>
                        <a:rPr lang="ru-RU" sz="1050" dirty="0" err="1" smtClean="0"/>
                        <a:t>кв</a:t>
                      </a:r>
                      <a:r>
                        <a:rPr lang="en-US" sz="1050" dirty="0" smtClean="0"/>
                        <a:t>/</a:t>
                      </a:r>
                      <a:r>
                        <a:rPr lang="ru-RU" sz="1050" dirty="0" smtClean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690,00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99 360,00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6150938"/>
                  </a:ext>
                </a:extLst>
              </a:tr>
              <a:tr h="47706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7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Ткань</a:t>
                      </a:r>
                      <a:r>
                        <a:rPr lang="ru-RU" sz="1050" baseline="0" dirty="0" smtClean="0"/>
                        <a:t> для занавесок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32 м.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1000,00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32 000,00</a:t>
                      </a:r>
                      <a:endParaRPr lang="ru-RU" sz="1050" dirty="0"/>
                    </a:p>
                  </a:txBody>
                  <a:tcPr/>
                </a:tc>
              </a:tr>
              <a:tr h="47706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9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Итого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650 000,00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" y="143691"/>
            <a:ext cx="1364198" cy="1737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6605" y="-87142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Примерная смета расходов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540" y="560251"/>
            <a:ext cx="847972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/>
              <a:t>«Школьная инициатива</a:t>
            </a:r>
            <a:r>
              <a:rPr lang="ru-RU" sz="27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Ожидаемые результаты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201452" cy="46974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Создание современной модели школьной столовой</a:t>
            </a:r>
          </a:p>
          <a:p>
            <a:r>
              <a:rPr lang="ru-RU" sz="2400" dirty="0" smtClean="0"/>
              <a:t> Расширение комфортной среды для обучающихся</a:t>
            </a:r>
          </a:p>
          <a:p>
            <a:r>
              <a:rPr lang="ru-RU" sz="2400" dirty="0" smtClean="0"/>
              <a:t>Улучшение материально-технической базы гимназии.</a:t>
            </a:r>
          </a:p>
          <a:p>
            <a:r>
              <a:rPr lang="ru-RU" sz="2400" dirty="0" smtClean="0"/>
              <a:t>Повышение престижа гимназии в  Кимрском муниципальном округе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" y="143691"/>
            <a:ext cx="136419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149" y="143692"/>
            <a:ext cx="3667240" cy="4572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«Школьная инициатива»</a:t>
            </a:r>
            <a:br>
              <a:rPr lang="ru-RU" sz="2400" dirty="0" smtClean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7717" y="738050"/>
            <a:ext cx="887174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Цель проекта: </a:t>
            </a:r>
            <a:r>
              <a:rPr lang="ru-RU" sz="2400" dirty="0" smtClean="0"/>
              <a:t>Создание</a:t>
            </a:r>
            <a:r>
              <a:rPr lang="ru-RU" sz="2400" i="1" dirty="0" smtClean="0"/>
              <a:t> </a:t>
            </a:r>
            <a:r>
              <a:rPr lang="ru-RU" sz="2400" dirty="0" smtClean="0"/>
              <a:t>современной модели школьной </a:t>
            </a:r>
            <a:r>
              <a:rPr lang="ru-RU" sz="2400" dirty="0" smtClean="0"/>
              <a:t>столовой.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Объект проекта </a:t>
            </a:r>
            <a:r>
              <a:rPr lang="ru-RU" sz="2400" dirty="0" smtClean="0">
                <a:solidFill>
                  <a:schemeClr val="tx1"/>
                </a:solidFill>
              </a:rPr>
              <a:t>– модернизация школьной столовой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Задачи проекта</a:t>
            </a:r>
            <a:r>
              <a:rPr lang="ru-RU" sz="2400" dirty="0" smtClean="0">
                <a:solidFill>
                  <a:schemeClr val="accent1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400" dirty="0"/>
              <a:t>1. Разработка дизайна школьной столовой</a:t>
            </a:r>
          </a:p>
          <a:p>
            <a:pPr marL="0" indent="0">
              <a:buNone/>
            </a:pPr>
            <a:r>
              <a:rPr lang="ru-RU" sz="2400" dirty="0"/>
              <a:t>2. Создание комфортных условий для приёма пищи</a:t>
            </a:r>
          </a:p>
          <a:p>
            <a:pPr marL="0" indent="0">
              <a:buNone/>
            </a:pPr>
            <a:r>
              <a:rPr lang="ru-RU" sz="2400" dirty="0"/>
              <a:t>3. Формирование у школьников рациональных стереотипов пищевого поведения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accent1"/>
                </a:solidFill>
              </a:rPr>
              <a:t>Лозунг проекта: </a:t>
            </a:r>
            <a:r>
              <a:rPr lang="ru-RU" sz="2400" b="1" i="1" dirty="0" smtClean="0">
                <a:solidFill>
                  <a:schemeClr val="tx1"/>
                </a:solidFill>
              </a:rPr>
              <a:t>«Здоровое питание – залог успешного образования.»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" y="143691"/>
            <a:ext cx="136419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«Школьная инициатива»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764787" cy="38807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7200" dirty="0" smtClean="0"/>
              <a:t>Мы надеемся на вашу поддержку </a:t>
            </a:r>
            <a:r>
              <a:rPr lang="ru-RU" sz="7200" smtClean="0"/>
              <a:t>нашей инициативы!  </a:t>
            </a:r>
            <a:endParaRPr lang="ru-RU" sz="7200" dirty="0" smtClean="0"/>
          </a:p>
          <a:p>
            <a:pPr marL="0" indent="0" algn="ctr">
              <a:buNone/>
            </a:pPr>
            <a:r>
              <a:rPr lang="ru-RU" sz="7200" i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72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" y="143691"/>
            <a:ext cx="136419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7200" y="736601"/>
            <a:ext cx="6441902" cy="4491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Гимназия – не школа,</a:t>
            </a:r>
          </a:p>
          <a:p>
            <a:pPr marL="0" indent="0">
              <a:buNone/>
            </a:pPr>
            <a:r>
              <a:rPr lang="ru-RU" sz="3600" dirty="0" smtClean="0"/>
              <a:t>Гимназия – наш Дом!</a:t>
            </a:r>
          </a:p>
          <a:p>
            <a:pPr marL="0" indent="0">
              <a:buNone/>
            </a:pPr>
            <a:r>
              <a:rPr lang="ru-RU" sz="3600" dirty="0" smtClean="0"/>
              <a:t>И мы хотим, чтоб лучше,</a:t>
            </a:r>
          </a:p>
          <a:p>
            <a:pPr marL="0" indent="0">
              <a:buNone/>
            </a:pPr>
            <a:r>
              <a:rPr lang="ru-RU" sz="3600" dirty="0" smtClean="0"/>
              <a:t>Комфортнее было в нем. </a:t>
            </a:r>
          </a:p>
          <a:p>
            <a:pPr marL="0" indent="0">
              <a:buNone/>
            </a:pPr>
            <a:r>
              <a:rPr lang="ru-RU" sz="3600" dirty="0" smtClean="0"/>
              <a:t>Здесь мы охотно учимся,</a:t>
            </a:r>
          </a:p>
          <a:p>
            <a:pPr marL="0" indent="0">
              <a:buNone/>
            </a:pPr>
            <a:r>
              <a:rPr lang="ru-RU" sz="3600" dirty="0" smtClean="0"/>
              <a:t>Грызем гранит наук.</a:t>
            </a:r>
          </a:p>
          <a:p>
            <a:pPr marL="0" indent="0">
              <a:buNone/>
            </a:pPr>
            <a:r>
              <a:rPr lang="ru-RU" sz="3600" dirty="0" smtClean="0"/>
              <a:t>Творим, мечтаем, любим,</a:t>
            </a:r>
          </a:p>
          <a:p>
            <a:pPr marL="0" indent="0">
              <a:buNone/>
            </a:pPr>
            <a:r>
              <a:rPr lang="ru-RU" sz="3600" dirty="0" smtClean="0"/>
              <a:t>Учитель – лучший друг!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" y="143691"/>
            <a:ext cx="1364198" cy="1737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27807" y="143691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«Школьная инициатива»</a:t>
            </a:r>
          </a:p>
        </p:txBody>
      </p:sp>
    </p:spTree>
    <p:extLst>
      <p:ext uri="{BB962C8B-B14F-4D97-AF65-F5344CB8AC3E}">
        <p14:creationId xmlns:p14="http://schemas.microsoft.com/office/powerpoint/2010/main" val="41352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4886" y="169816"/>
            <a:ext cx="7543800" cy="1280161"/>
          </a:xfrm>
        </p:spPr>
        <p:txBody>
          <a:bodyPr/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000" dirty="0"/>
              <a:t>«Школьная инициатива»</a:t>
            </a:r>
            <a:br>
              <a:rPr lang="ru-RU" sz="2000" dirty="0"/>
            </a:br>
            <a:r>
              <a:rPr lang="ru-RU" sz="4800" dirty="0" smtClean="0"/>
              <a:t>Нам есть чем гордиться!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4886" y="1449977"/>
            <a:ext cx="8352220" cy="52773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●12 победителей и призеров муниципального этапа Всероссийской олимпиады школьников (2023г)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● 3</a:t>
            </a:r>
            <a:r>
              <a:rPr lang="ru-RU" sz="2300" dirty="0" smtClean="0">
                <a:solidFill>
                  <a:schemeClr val="tx1"/>
                </a:solidFill>
              </a:rPr>
              <a:t> участника регионального этапа ВОШ (2023г)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● 1</a:t>
            </a:r>
            <a:r>
              <a:rPr lang="ru-RU" sz="2300" dirty="0" smtClean="0">
                <a:solidFill>
                  <a:schemeClr val="tx1"/>
                </a:solidFill>
              </a:rPr>
              <a:t> выпускник получил 100 баллов на ЕГЭ (2022г)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●Создан и действует волонтерский отряд  «Добрые руки»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●Создан школьный спортивный клуб «Триумф» (2021г)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●Открыт центр естественно-научного направления «Точка роста» (2021г)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●Наша гимназия - базовая школа «Методический ресурсный центр». Сотрудничаем с Тверским государственным университетом, образовательными организациями г. Талдома и г. Вербилки Московской области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●Участвуем в реализации проекта «Успех каждого ребенка» (2023г.)</a:t>
            </a:r>
          </a:p>
          <a:p>
            <a:pPr algn="l"/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42956"/>
            <a:ext cx="1364198" cy="17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684" y="1986522"/>
            <a:ext cx="7766936" cy="164630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884" y="627017"/>
            <a:ext cx="8668899" cy="6061166"/>
          </a:xfrm>
        </p:spPr>
        <p:txBody>
          <a:bodyPr>
            <a:normAutofit/>
          </a:bodyPr>
          <a:lstStyle/>
          <a:p>
            <a:pPr algn="l"/>
            <a:endParaRPr lang="ru-RU" sz="2300" dirty="0" smtClean="0">
              <a:solidFill>
                <a:schemeClr val="tx1"/>
              </a:solidFill>
            </a:endParaRP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●Мы участвуем в Движении Первых</a:t>
            </a:r>
            <a:endParaRPr lang="ru-RU" sz="2300" dirty="0">
              <a:solidFill>
                <a:schemeClr val="tx1"/>
              </a:solidFill>
            </a:endParaRP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</a:t>
            </a:r>
            <a:r>
              <a:rPr lang="ru-RU" sz="2300" dirty="0">
                <a:solidFill>
                  <a:schemeClr val="tx1"/>
                </a:solidFill>
              </a:rPr>
              <a:t>Наши баскетболисты приняли участие во Всероссийских соревнованиях «КЭТ-</a:t>
            </a:r>
            <a:r>
              <a:rPr lang="ru-RU" sz="2300" dirty="0" err="1">
                <a:solidFill>
                  <a:schemeClr val="tx1"/>
                </a:solidFill>
              </a:rPr>
              <a:t>баскет</a:t>
            </a:r>
            <a:r>
              <a:rPr lang="ru-RU" sz="2300" dirty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●У нас есть небольшой выставочный зал детских работ(2021г)</a:t>
            </a:r>
          </a:p>
          <a:p>
            <a:pPr algn="l"/>
            <a:r>
              <a:rPr lang="ru-RU" sz="2300" dirty="0">
                <a:solidFill>
                  <a:schemeClr val="tx1"/>
                </a:solidFill>
              </a:rPr>
              <a:t>●Каждый год наши гимназисты ставятся победителями и призерами различных конкурсов, фестивалей, соревнований муниципального </a:t>
            </a:r>
            <a:r>
              <a:rPr lang="ru-RU" sz="2300" dirty="0" smtClean="0">
                <a:solidFill>
                  <a:schemeClr val="tx1"/>
                </a:solidFill>
              </a:rPr>
              <a:t>уровня</a:t>
            </a:r>
          </a:p>
          <a:p>
            <a:pPr algn="l"/>
            <a:r>
              <a:rPr lang="ru-RU" sz="2300" dirty="0" smtClean="0">
                <a:solidFill>
                  <a:schemeClr val="tx1"/>
                </a:solidFill>
              </a:rPr>
              <a:t>● Мы очень гордимся новой традицией «Битва хоров»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42956"/>
            <a:ext cx="1364198" cy="17341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1165" y="202977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«Школьная инициатива»</a:t>
            </a:r>
          </a:p>
        </p:txBody>
      </p:sp>
    </p:spTree>
    <p:extLst>
      <p:ext uri="{BB962C8B-B14F-4D97-AF65-F5344CB8AC3E}">
        <p14:creationId xmlns:p14="http://schemas.microsoft.com/office/powerpoint/2010/main" val="10735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113666"/>
              </p:ext>
            </p:extLst>
          </p:nvPr>
        </p:nvGraphicFramePr>
        <p:xfrm>
          <a:off x="74071" y="2052798"/>
          <a:ext cx="4564875" cy="397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85109" y="261257"/>
            <a:ext cx="7720149" cy="1546491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«Школьная инициатива»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Мы провели социальный опрос: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7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По вашему мнению, нужна ли модернизация столовой в </a:t>
            </a:r>
            <a:r>
              <a:rPr lang="ru-RU" sz="2700" dirty="0">
                <a:solidFill>
                  <a:schemeClr val="bg2">
                    <a:lumMod val="25000"/>
                  </a:schemeClr>
                </a:solidFill>
              </a:rPr>
              <a:t>н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ашей гимназии?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42736957"/>
              </p:ext>
            </p:extLst>
          </p:nvPr>
        </p:nvGraphicFramePr>
        <p:xfrm>
          <a:off x="3014402" y="2016579"/>
          <a:ext cx="5288677" cy="427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68863336"/>
              </p:ext>
            </p:extLst>
          </p:nvPr>
        </p:nvGraphicFramePr>
        <p:xfrm>
          <a:off x="6335026" y="1970858"/>
          <a:ext cx="4877260" cy="460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" y="143691"/>
            <a:ext cx="136419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1064" y="143691"/>
            <a:ext cx="8596668" cy="1320800"/>
          </a:xfrm>
        </p:spPr>
        <p:txBody>
          <a:bodyPr/>
          <a:lstStyle/>
          <a:p>
            <a:pPr algn="ctr"/>
            <a:r>
              <a:rPr lang="ru-RU" sz="2000" dirty="0"/>
              <a:t>«Школьная инициатива»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139" y="442949"/>
            <a:ext cx="7649481" cy="44726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8 декабря 2023 года прошел школьный этап защиты проектов «Школьная инициатива»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" y="143691"/>
            <a:ext cx="1364198" cy="1737360"/>
          </a:xfrm>
          <a:prstGeom prst="rect">
            <a:avLst/>
          </a:prstGeom>
        </p:spPr>
      </p:pic>
      <p:pic>
        <p:nvPicPr>
          <p:cNvPr id="1026" name="Picture 2" descr="C:\Users\Директор\Downloads\IMG_20231213_1303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1"/>
          <a:stretch/>
        </p:blipFill>
        <p:spPr bwMode="auto">
          <a:xfrm>
            <a:off x="1537717" y="1405578"/>
            <a:ext cx="4766540" cy="28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ректор\Downloads\IMG_20231213_125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53" y="1242023"/>
            <a:ext cx="5341378" cy="25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ректор\Downloads\IMG_20231213_123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53" y="4404250"/>
            <a:ext cx="4516794" cy="217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иректор\Downloads\IMG_20231213_1209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62"/>
          <a:stretch/>
        </p:blipFill>
        <p:spPr bwMode="auto">
          <a:xfrm>
            <a:off x="2035263" y="4456460"/>
            <a:ext cx="3484389" cy="21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71" y="57150"/>
            <a:ext cx="6761064" cy="6662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9489" y="697999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декабря 2023 года мы представляли проект на межрегиональном интеллектуальном форуме в г. Вербилки Московской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ректор\Downloads\Ракурс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4" y="195943"/>
            <a:ext cx="5795424" cy="43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иректор\Desktop\Гимназия 2 Столовая Альбом\Альбом 2\Ракурс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65" y="2392137"/>
            <a:ext cx="6078810" cy="43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540</TotalTime>
  <Words>500</Words>
  <Application>Microsoft Office PowerPoint</Application>
  <PresentationFormat>Произвольный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«Здоровое питание – успешное образование»</vt:lpstr>
      <vt:lpstr>«Школьная инициатива» </vt:lpstr>
      <vt:lpstr>Презентация PowerPoint</vt:lpstr>
      <vt:lpstr>   «Школьная инициатива» Нам есть чем гордиться! </vt:lpstr>
      <vt:lpstr> </vt:lpstr>
      <vt:lpstr>«Школьная инициатива» Мы провели социальный опрос: «По вашему мнению, нужна ли модернизация столовой в нашей гимназии?   </vt:lpstr>
      <vt:lpstr>«Школьная инициатива»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«Школьная инициатива» Ожидаемые результаты реализации проекта:</vt:lpstr>
      <vt:lpstr>«Школьная инициатива»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«Актовый зал нашей мечты»</dc:title>
  <dc:creator>User</dc:creator>
  <cp:lastModifiedBy>Директор</cp:lastModifiedBy>
  <cp:revision>50</cp:revision>
  <cp:lastPrinted>2022-01-25T05:22:08Z</cp:lastPrinted>
  <dcterms:created xsi:type="dcterms:W3CDTF">2022-01-24T05:21:28Z</dcterms:created>
  <dcterms:modified xsi:type="dcterms:W3CDTF">2024-02-19T09:21:13Z</dcterms:modified>
</cp:coreProperties>
</file>